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Maven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DFDD732-073D-454C-8140-DBCC85B646AF}">
  <a:tblStyle styleId="{ADFDD732-073D-454C-8140-DBCC85B646A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regular.fntdata"/><Relationship Id="rId47" Type="http://schemas.openxmlformats.org/officeDocument/2006/relationships/slide" Target="slides/slide42.xml"/><Relationship Id="rId49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avenPro-bold.fntdata"/><Relationship Id="rId52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לדבר על מה המשתנים: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מה זה waiting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והמשתנים האחרים שמופיעים פה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לדבר על מה המשתנים: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מה זה waiting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והמשתנים האחרים שמופיעים פה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probability attributes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6B6B6C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6B6B6C"/>
                </a:solidFill>
                <a:latin typeface="Arial"/>
                <a:ea typeface="Arial"/>
                <a:cs typeface="Arial"/>
                <a:sym typeface="Arial"/>
              </a:rPr>
              <a:t>This analysis measures % No Show by AgeGroup.</a:t>
            </a:r>
            <a:endParaRPr b="0" i="0" sz="900" u="none" cap="none" strike="noStrike">
              <a:solidFill>
                <a:srgbClr val="6B6B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609600" marR="0" rtl="0" algn="l">
              <a:lnSpc>
                <a:spcPct val="157500"/>
              </a:lnSpc>
              <a:spcBef>
                <a:spcPts val="600"/>
              </a:spcBef>
              <a:spcAft>
                <a:spcPts val="0"/>
              </a:spcAft>
              <a:buClr>
                <a:srgbClr val="6B6B6C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6B6B6C"/>
                </a:solidFill>
                <a:latin typeface="Arial"/>
                <a:ea typeface="Arial"/>
                <a:cs typeface="Arial"/>
                <a:sym typeface="Arial"/>
              </a:rPr>
              <a:t>Average % No Show is ~20% across all eight AgeGroup.Fairly evenly distributed across all</a:t>
            </a:r>
            <a:endParaRPr b="0" i="0" sz="900" u="none" cap="none" strike="noStrike">
              <a:solidFill>
                <a:srgbClr val="6B6B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60960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6B6B6C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6B6B6C"/>
                </a:solidFill>
                <a:latin typeface="Arial"/>
                <a:ea typeface="Arial"/>
                <a:cs typeface="Arial"/>
                <a:sym typeface="Arial"/>
              </a:rPr>
              <a:t>The distribution ranges from 15% (70-89) to 25% (10-19), a difference of ten percentage points.</a:t>
            </a:r>
            <a:endParaRPr b="0" i="0" sz="900" u="none" cap="none" strike="noStrike">
              <a:solidFill>
                <a:srgbClr val="6B6B6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B6B6C"/>
              </a:solidFill>
            </a:endParaRPr>
          </a:p>
          <a:p>
            <a:pPr indent="0" lvl="0" marL="0" marR="0" rtl="0" algn="l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B6B6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האם הקבוצה שמועדת לא להגיע - האם ה- SMS עוזר להם?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האם מי שקיימת הסתברות מעל 0.5 שלא יגיעו לפי שני המשתנים האחרים - האם SMS עוזר לו א ולא?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Nunito"/>
              <a:buChar char="●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Some of the given variables have predictive power for no-shows.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Nunito"/>
              <a:buChar char="●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Younger patients and those with short waiting time to an appointment are more likely to no-show and would benefit from some action to ensure attendance. </a:t>
            </a:r>
            <a:endParaRPr>
              <a:solidFill>
                <a:srgbClr val="333333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Nunito"/>
              <a:buChar char="●"/>
            </a:pPr>
            <a:r>
              <a:rPr lang="en-US">
                <a:solidFill>
                  <a:srgbClr val="33333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SMS Reminder helps to decrease the probability for no-show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Precision - כמה מתוך המטופלים </a:t>
            </a:r>
            <a:r>
              <a:rPr lang="en-US"/>
              <a:t>שזיהיתי</a:t>
            </a:r>
            <a:r>
              <a:rPr lang="en-US"/>
              <a:t> מראש באמת לא הגיעו? </a:t>
            </a:r>
            <a:r>
              <a:rPr lang="en-US"/>
              <a:t>אם המודל אומר שחולה לא יגיע - אני צודק רק ב- 28 אחוז מהמקרים</a:t>
            </a:r>
            <a:endParaRPr/>
          </a:p>
          <a:p>
            <a:pPr indent="0" lvl="0" marL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Recall</a:t>
            </a:r>
            <a:r>
              <a:rPr lang="en-US"/>
              <a:t> = כמה מתוך המטופלים שלא יגיעו הצלחתי לזהות מראש?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אתה GLM ו GBM הוצאנו מראש מהתמונה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נשארנו עם CART - RF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Precision - כמה מתוך המטופלים שזיהיתי מראש באמת לא הגיעו? אם המודל אומר שחולה לא יגיע - אני צודק רק ב- 28 אחוז מהמקרים</a:t>
            </a:r>
            <a:endParaRPr/>
          </a:p>
          <a:p>
            <a:pPr indent="0" lvl="0" marL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Recall = כמה מתוך המטופלים שלא יגיעו הצלחתי לזהות מראש?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אתה GLM ו GBM הוצאנו מראש מהתמונה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נשארנו עם CART - RF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להראות רמות רגישות שונות גם ל- CART וגם RF ולפי זה להסביר למה בחרנו ב CART על פני RF</a:t>
            </a:r>
            <a:endParaRPr/>
          </a:p>
          <a:p>
            <a:pPr indent="0" lvl="0" marL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אם מורידים את הטרשהולד ב- RF הריקול עולה ואף עובר את CART ולכן המשכנו עם המשכנו עם RF ע לשהוא מראה תוצאות קצת פחות טובות בגלל היציבות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להראות גרף של פרסישן מול ריקול לכמה נקודות של TRASHHOLD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Random Forest !!</a:t>
            </a:r>
            <a:b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Using high model threshold (&gt;0.5), we'll get high </a:t>
            </a:r>
            <a:r>
              <a:rPr b="1"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precision</a:t>
            </a:r>
            <a:b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we're sure that the predicted patients will not show up to the appointment. In this case, we'll recommend to </a:t>
            </a:r>
            <a:r>
              <a:rPr b="1"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**perform a double booking**</a:t>
            </a: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Using low model threshold (&lt;0.4), we'll get high </a:t>
            </a:r>
            <a:r>
              <a:rPr b="1"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recall</a:t>
            </a:r>
            <a:b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we're positive that the predicted patients belong to the class of no show.     In this case, we'll recommend to *</a:t>
            </a:r>
            <a:r>
              <a:rPr b="1"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*perform a phone call*</a:t>
            </a: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*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לפרק לכמה שקפים ולהוסיף תמונות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לפרק לכמה שקפים ולהוסיף תמונות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When you can predict no show - you can either decrease no show amount or better utilize the crew based on your knowledge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לפרק לכמה שקפים ולהוסיף תמונות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לפרק לכמה שקפים ולהוסיף תמונות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i="0" sz="3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i="0" sz="8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ven Pro"/>
              <a:buNone/>
              <a:defRPr b="1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Shape 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Shape 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Shape 5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Shape 6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Shape 6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Shape 6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Shape 6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Shape 6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Shape 6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6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6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Shape 71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Shape 7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Shape 7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Shape 7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Shape 7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Shape 8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Shape 8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i="0" sz="3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i="0" sz="3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  <a:defRPr b="1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b="0" i="0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kaggle.com/joniarroba/noshowappointments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31932"/>
            <a:ext cx="7287905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b="1" i="0" lang="en-US" sz="3600" u="none" cap="none" strike="noStrike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Medical Appointm</a:t>
            </a:r>
            <a:r>
              <a:rPr lang="en-US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ent No-Sho</a:t>
            </a:r>
            <a:r>
              <a:rPr b="1" i="0" lang="en-US" sz="3600" u="none" cap="none" strike="noStrike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w </a:t>
            </a:r>
            <a:endParaRPr b="1" i="0" sz="2800" u="none" cap="none" strike="noStrike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Mor Gringarten</a:t>
            </a:r>
            <a:endParaRPr b="0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Rony Zucker</a:t>
            </a:r>
            <a:endParaRPr b="0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Sagi Keren</a:t>
            </a:r>
            <a:endParaRPr b="0" i="0" sz="1600" u="none" cap="none" strike="noStrike">
              <a:solidFill>
                <a:schemeClr val="lt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Shape 279"/>
          <p:cNvSpPr/>
          <p:nvPr/>
        </p:nvSpPr>
        <p:spPr>
          <a:xfrm rot="1041545">
            <a:off x="1802612" y="361332"/>
            <a:ext cx="1823975" cy="909285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Where is everybody??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26850" y="771050"/>
            <a:ext cx="9090300" cy="4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00"/>
              <a:t>   </a:t>
            </a:r>
            <a:r>
              <a:rPr lang="en-US" sz="19600"/>
              <a:t>0 / 1</a:t>
            </a:r>
            <a:endParaRPr sz="1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Numeric Column Histograms</a:t>
            </a:r>
            <a:endParaRPr b="0" i="0" sz="12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010" y="1283600"/>
            <a:ext cx="6530915" cy="38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95125"/>
            <a:ext cx="8083426" cy="4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 rot="-815882">
            <a:off x="2711941" y="1904071"/>
            <a:ext cx="3862469" cy="1478105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lgDashDot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WEAK</a:t>
            </a:r>
            <a:endParaRPr sz="9600">
              <a:solidFill>
                <a:schemeClr val="accen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Waiting Time Variable</a:t>
            </a:r>
            <a:endParaRPr b="0" i="0" sz="135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0" i="0" sz="135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t/>
            </a:r>
            <a:endParaRPr b="1" i="0" sz="2800" u="none" cap="none" strike="noStrik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00" y="1262050"/>
            <a:ext cx="6113000" cy="37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/>
              <a:t>Waiting time variable - Cont’</a:t>
            </a:r>
            <a:endParaRPr b="0" sz="13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598575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905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905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905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26" y="782475"/>
            <a:ext cx="6966949" cy="40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250" y="840775"/>
            <a:ext cx="6898226" cy="39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No Show per Age-Group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38" y="1329750"/>
            <a:ext cx="5521926" cy="34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747" y="2265500"/>
            <a:ext cx="1775025" cy="24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00" y="2279350"/>
            <a:ext cx="16859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Our Team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303800" y="1380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</a:rPr>
              <a:t>Mor Gringarten			Sagi Keren			Rony Zucker</a:t>
            </a:r>
            <a:endParaRPr b="1" sz="16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Nunito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947" y="2227925"/>
            <a:ext cx="1292628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1509" y="2105974"/>
            <a:ext cx="1455540" cy="26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4500" y="4894550"/>
            <a:ext cx="2629500" cy="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2925" y="2426814"/>
            <a:ext cx="1292625" cy="246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25" y="758775"/>
            <a:ext cx="7219826" cy="423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300" y="834975"/>
            <a:ext cx="7148349" cy="416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SMS Reminder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400" y="1427675"/>
            <a:ext cx="5683200" cy="35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50" y="994875"/>
            <a:ext cx="5594699" cy="39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SMS Reminder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446" name="Shape 446"/>
          <p:cNvCxnSpPr/>
          <p:nvPr/>
        </p:nvCxnSpPr>
        <p:spPr>
          <a:xfrm rot="10800000">
            <a:off x="3667275" y="3374800"/>
            <a:ext cx="1352400" cy="371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7" name="Shape 447"/>
          <p:cNvSpPr/>
          <p:nvPr/>
        </p:nvSpPr>
        <p:spPr>
          <a:xfrm>
            <a:off x="4172425" y="992425"/>
            <a:ext cx="1579200" cy="6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Additional data manipulation</a:t>
            </a:r>
            <a:endParaRPr/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303800" y="14351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</a:rPr>
              <a:t>Feature </a:t>
            </a:r>
            <a:r>
              <a:rPr lang="en-US" sz="4800">
                <a:solidFill>
                  <a:srgbClr val="333333"/>
                </a:solidFill>
              </a:rPr>
              <a:t>Scaling</a:t>
            </a:r>
            <a:endParaRPr sz="4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33333"/>
                </a:solidFill>
              </a:rPr>
              <a:t>					</a:t>
            </a:r>
            <a:endParaRPr sz="30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3333"/>
                </a:solidFill>
              </a:rPr>
              <a:t>										</a:t>
            </a:r>
            <a:endParaRPr sz="3000">
              <a:solidFill>
                <a:srgbClr val="333333"/>
              </a:solidFill>
            </a:endParaRPr>
          </a:p>
        </p:txBody>
      </p:sp>
      <p:sp>
        <p:nvSpPr>
          <p:cNvPr id="454" name="Shape 454"/>
          <p:cNvSpPr txBox="1"/>
          <p:nvPr/>
        </p:nvSpPr>
        <p:spPr>
          <a:xfrm rot="-1877184">
            <a:off x="1477902" y="2933394"/>
            <a:ext cx="2083123" cy="721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-US" sz="3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eights</a:t>
            </a:r>
            <a:endParaRPr sz="4800"/>
          </a:p>
        </p:txBody>
      </p:sp>
      <p:sp>
        <p:nvSpPr>
          <p:cNvPr id="455" name="Shape 455"/>
          <p:cNvSpPr txBox="1"/>
          <p:nvPr/>
        </p:nvSpPr>
        <p:spPr>
          <a:xfrm>
            <a:off x="4663800" y="3008675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Data balancing</a:t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5544925" y="3730175"/>
            <a:ext cx="923475" cy="721500"/>
          </a:xfrm>
          <a:prstGeom prst="flowChartExtra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2256000" y="3730175"/>
            <a:ext cx="923475" cy="721500"/>
          </a:xfrm>
          <a:prstGeom prst="flowChartExtra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ctrTitle"/>
          </p:nvPr>
        </p:nvSpPr>
        <p:spPr>
          <a:xfrm>
            <a:off x="824000" y="1613825"/>
            <a:ext cx="568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lang="en-US">
                <a:highlight>
                  <a:schemeClr val="dk2"/>
                </a:highlight>
              </a:rPr>
              <a:t>Models</a:t>
            </a:r>
            <a:endParaRPr b="1" i="0" sz="3600" u="none" cap="none" strike="noStrike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3" name="Shape 463"/>
          <p:cNvSpPr txBox="1"/>
          <p:nvPr>
            <p:ph idx="1" type="subTitle"/>
          </p:nvPr>
        </p:nvSpPr>
        <p:spPr>
          <a:xfrm>
            <a:off x="824000" y="3596300"/>
            <a:ext cx="42555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Statistical Results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1303800" y="13362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33333"/>
                </a:solidFill>
              </a:rPr>
              <a:t>The most important predictors of attendance are:</a:t>
            </a:r>
            <a:endParaRPr/>
          </a:p>
        </p:txBody>
      </p:sp>
      <p:grpSp>
        <p:nvGrpSpPr>
          <p:cNvPr id="470" name="Shape 470"/>
          <p:cNvGrpSpPr/>
          <p:nvPr/>
        </p:nvGrpSpPr>
        <p:grpSpPr>
          <a:xfrm>
            <a:off x="2129750" y="2473075"/>
            <a:ext cx="4921275" cy="1089600"/>
            <a:chOff x="2129750" y="2473075"/>
            <a:chExt cx="4921275" cy="1089600"/>
          </a:xfrm>
        </p:grpSpPr>
        <p:sp>
          <p:nvSpPr>
            <p:cNvPr id="471" name="Shape 471"/>
            <p:cNvSpPr/>
            <p:nvPr/>
          </p:nvSpPr>
          <p:spPr>
            <a:xfrm>
              <a:off x="2129750" y="2473075"/>
              <a:ext cx="2012100" cy="1089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Waiting Time 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(from schedule to actual appointment)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038925" y="2473075"/>
              <a:ext cx="2012100" cy="1089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Age</a:t>
              </a:r>
              <a:endPara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4321000" y="2778175"/>
              <a:ext cx="475800" cy="4710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Background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303800" y="1380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</a:rPr>
              <a:t>A major obstacle in cost-effective health care delivery is no-show.</a:t>
            </a:r>
            <a:endParaRPr b="1" sz="1600" u="sng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</a:pPr>
            <a:r>
              <a:rPr b="1" lang="en-US" sz="1600" u="sng">
                <a:solidFill>
                  <a:srgbClr val="000000"/>
                </a:solidFill>
              </a:rPr>
              <a:t>What is a no-show?</a:t>
            </a:r>
            <a:r>
              <a:rPr lang="en-US" sz="1600">
                <a:solidFill>
                  <a:srgbClr val="000000"/>
                </a:solidFill>
              </a:rPr>
              <a:t> A non-attending person who neither uses nor cancels their reservation.</a:t>
            </a:r>
            <a:endParaRPr sz="16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Nunito"/>
              <a:buNone/>
            </a:pPr>
            <a:r>
              <a:rPr b="1" lang="en-US" sz="1600" u="sng">
                <a:solidFill>
                  <a:srgbClr val="000000"/>
                </a:solidFill>
              </a:rPr>
              <a:t>Why it is important?</a:t>
            </a:r>
            <a:r>
              <a:rPr lang="en-US" sz="1600">
                <a:solidFill>
                  <a:srgbClr val="000000"/>
                </a:solidFill>
              </a:rPr>
              <a:t> It's estimated that no-shows can cost the healthcare industry more than $150 billion a year.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8292" r="7603" t="0"/>
          <a:stretch/>
        </p:blipFill>
        <p:spPr>
          <a:xfrm>
            <a:off x="2397900" y="3303675"/>
            <a:ext cx="4244299" cy="183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0" y="4883700"/>
            <a:ext cx="30861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https://www.patientpop.com/blog/running-a-practice/real-cost-no-shows/</a:t>
            </a:r>
            <a:endParaRPr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Models </a:t>
            </a:r>
            <a:r>
              <a:rPr lang="en-US">
                <a:solidFill>
                  <a:schemeClr val="accent3"/>
                </a:solidFill>
              </a:rPr>
              <a:t>C</a:t>
            </a: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omparison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479" name="Shape 479"/>
          <p:cNvGraphicFramePr/>
          <p:nvPr/>
        </p:nvGraphicFramePr>
        <p:xfrm>
          <a:off x="1723375" y="177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{ADFDD732-073D-454C-8140-DBCC85B646AF}</a:tableStyleId>
              </a:tblPr>
              <a:tblGrid>
                <a:gridCol w="1139450"/>
                <a:gridCol w="1139450"/>
                <a:gridCol w="1213900"/>
                <a:gridCol w="1065000"/>
                <a:gridCol w="1139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Accuracy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Pressiocion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Recall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GLM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66.98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31.67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56.34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40.55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CART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51.55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28.09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91.29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42.96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RF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59</a:t>
                      </a:r>
                      <a:r>
                        <a:rPr lang="en-US"/>
                        <a:t>.75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30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79.45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44.21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GBM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71.67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35.42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50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41.71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80" name="Shape 480"/>
          <p:cNvSpPr txBox="1"/>
          <p:nvPr/>
        </p:nvSpPr>
        <p:spPr>
          <a:xfrm>
            <a:off x="375825" y="429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*</a:t>
            </a:r>
            <a:r>
              <a:rPr b="1" lang="en-US"/>
              <a:t>Threshold</a:t>
            </a:r>
            <a:r>
              <a:rPr lang="en-US"/>
              <a:t> - 0.5</a:t>
            </a:r>
            <a:endParaRPr/>
          </a:p>
        </p:txBody>
      </p:sp>
      <p:cxnSp>
        <p:nvCxnSpPr>
          <p:cNvPr id="481" name="Shape 481"/>
          <p:cNvCxnSpPr/>
          <p:nvPr/>
        </p:nvCxnSpPr>
        <p:spPr>
          <a:xfrm>
            <a:off x="1605575" y="3651600"/>
            <a:ext cx="592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2" name="Shape 482"/>
          <p:cNvCxnSpPr/>
          <p:nvPr/>
        </p:nvCxnSpPr>
        <p:spPr>
          <a:xfrm>
            <a:off x="1609500" y="2368925"/>
            <a:ext cx="592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Models </a:t>
            </a:r>
            <a:r>
              <a:rPr lang="en-US">
                <a:solidFill>
                  <a:schemeClr val="accent3"/>
                </a:solidFill>
              </a:rPr>
              <a:t>C</a:t>
            </a: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omparison - </a:t>
            </a:r>
            <a:r>
              <a:rPr lang="en-US">
                <a:solidFill>
                  <a:schemeClr val="accent3"/>
                </a:solidFill>
              </a:rPr>
              <a:t>Cont’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88" name="Shape 488"/>
          <p:cNvGrpSpPr/>
          <p:nvPr/>
        </p:nvGrpSpPr>
        <p:grpSpPr>
          <a:xfrm>
            <a:off x="5202825" y="1443300"/>
            <a:ext cx="3737500" cy="3563700"/>
            <a:chOff x="4288425" y="1214700"/>
            <a:chExt cx="3737500" cy="3563700"/>
          </a:xfrm>
        </p:grpSpPr>
        <p:sp>
          <p:nvSpPr>
            <p:cNvPr id="489" name="Shape 489"/>
            <p:cNvSpPr/>
            <p:nvPr/>
          </p:nvSpPr>
          <p:spPr>
            <a:xfrm>
              <a:off x="4288475" y="1214700"/>
              <a:ext cx="1868700" cy="35637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6157219" y="1214700"/>
              <a:ext cx="1868700" cy="3563700"/>
            </a:xfrm>
            <a:prstGeom prst="rect">
              <a:avLst/>
            </a:prstGeom>
            <a:solidFill>
              <a:srgbClr val="D9D9D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978452" y="1855015"/>
              <a:ext cx="2349900" cy="2275200"/>
            </a:xfrm>
            <a:prstGeom prst="chord">
              <a:avLst>
                <a:gd fmla="val 5375620" name="adj1"/>
                <a:gd fmla="val 16200000" name="adj2"/>
              </a:avLst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 rot="10800000">
              <a:off x="4978398" y="1858952"/>
              <a:ext cx="2349900" cy="2275200"/>
            </a:xfrm>
            <a:prstGeom prst="chord">
              <a:avLst>
                <a:gd fmla="val 5375620" name="adj1"/>
                <a:gd fmla="val 16200000" name="adj2"/>
              </a:avLst>
            </a:prstGeom>
            <a:solidFill>
              <a:srgbClr val="F4CCCC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 txBox="1"/>
            <p:nvPr/>
          </p:nvSpPr>
          <p:spPr>
            <a:xfrm>
              <a:off x="4288425" y="1317825"/>
              <a:ext cx="18687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Actual No Show</a:t>
              </a:r>
              <a:endParaRPr b="1"/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6157225" y="1317825"/>
              <a:ext cx="18687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Actual Show</a:t>
              </a:r>
              <a:endParaRPr b="1"/>
            </a:p>
          </p:txBody>
        </p:sp>
        <p:sp>
          <p:nvSpPr>
            <p:cNvPr id="495" name="Shape 495"/>
            <p:cNvSpPr txBox="1"/>
            <p:nvPr/>
          </p:nvSpPr>
          <p:spPr>
            <a:xfrm>
              <a:off x="4952005" y="2856450"/>
              <a:ext cx="23499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Predicted No Show</a:t>
              </a:r>
              <a:endParaRPr b="1"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075353" y="2460953"/>
            <a:ext cx="948929" cy="1920317"/>
            <a:chOff x="3666153" y="3070553"/>
            <a:chExt cx="948929" cy="1920317"/>
          </a:xfrm>
        </p:grpSpPr>
        <p:grpSp>
          <p:nvGrpSpPr>
            <p:cNvPr id="497" name="Shape 497"/>
            <p:cNvGrpSpPr/>
            <p:nvPr/>
          </p:nvGrpSpPr>
          <p:grpSpPr>
            <a:xfrm>
              <a:off x="3762700" y="3991608"/>
              <a:ext cx="852381" cy="999261"/>
              <a:chOff x="4288475" y="1214700"/>
              <a:chExt cx="3039877" cy="3563700"/>
            </a:xfrm>
          </p:grpSpPr>
          <p:sp>
            <p:nvSpPr>
              <p:cNvPr id="498" name="Shape 498"/>
              <p:cNvSpPr/>
              <p:nvPr/>
            </p:nvSpPr>
            <p:spPr>
              <a:xfrm>
                <a:off x="4288475" y="1214700"/>
                <a:ext cx="1868700" cy="3563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4978452" y="1855015"/>
                <a:ext cx="2349900" cy="2275200"/>
              </a:xfrm>
              <a:prstGeom prst="chord">
                <a:avLst>
                  <a:gd fmla="val 5375620" name="adj1"/>
                  <a:gd fmla="val 1620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" name="Shape 500"/>
            <p:cNvSpPr/>
            <p:nvPr/>
          </p:nvSpPr>
          <p:spPr>
            <a:xfrm>
              <a:off x="3859482" y="3070553"/>
              <a:ext cx="658800" cy="638100"/>
            </a:xfrm>
            <a:prstGeom prst="chord">
              <a:avLst>
                <a:gd fmla="val 5375620" name="adj1"/>
                <a:gd fmla="val 16200000" name="adj2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1" name="Shape 501"/>
            <p:cNvCxnSpPr/>
            <p:nvPr/>
          </p:nvCxnSpPr>
          <p:spPr>
            <a:xfrm>
              <a:off x="3666153" y="3876700"/>
              <a:ext cx="697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502" name="Shape 502"/>
          <p:cNvGrpSpPr/>
          <p:nvPr/>
        </p:nvGrpSpPr>
        <p:grpSpPr>
          <a:xfrm>
            <a:off x="3194187" y="2460953"/>
            <a:ext cx="784295" cy="1740219"/>
            <a:chOff x="4489587" y="3070553"/>
            <a:chExt cx="784295" cy="1740219"/>
          </a:xfrm>
        </p:grpSpPr>
        <p:grpSp>
          <p:nvGrpSpPr>
            <p:cNvPr id="503" name="Shape 503"/>
            <p:cNvGrpSpPr/>
            <p:nvPr/>
          </p:nvGrpSpPr>
          <p:grpSpPr>
            <a:xfrm>
              <a:off x="4489587" y="4171702"/>
              <a:ext cx="658927" cy="639070"/>
              <a:chOff x="4978398" y="1855015"/>
              <a:chExt cx="2349954" cy="2279137"/>
            </a:xfrm>
          </p:grpSpPr>
          <p:sp>
            <p:nvSpPr>
              <p:cNvPr id="504" name="Shape 504"/>
              <p:cNvSpPr/>
              <p:nvPr/>
            </p:nvSpPr>
            <p:spPr>
              <a:xfrm>
                <a:off x="4978452" y="1855015"/>
                <a:ext cx="2349900" cy="2275200"/>
              </a:xfrm>
              <a:prstGeom prst="chord">
                <a:avLst>
                  <a:gd fmla="val 5375620" name="adj1"/>
                  <a:gd fmla="val 16200000" name="adj2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 rot="10800000">
                <a:off x="4978398" y="1858952"/>
                <a:ext cx="2349900" cy="2275200"/>
              </a:xfrm>
              <a:prstGeom prst="chord">
                <a:avLst>
                  <a:gd fmla="val 5375620" name="adj1"/>
                  <a:gd fmla="val 16200000" name="adj2"/>
                </a:avLst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6" name="Shape 506"/>
            <p:cNvSpPr/>
            <p:nvPr/>
          </p:nvSpPr>
          <p:spPr>
            <a:xfrm>
              <a:off x="4615082" y="3070553"/>
              <a:ext cx="658800" cy="638100"/>
            </a:xfrm>
            <a:prstGeom prst="chord">
              <a:avLst>
                <a:gd fmla="val 5375620" name="adj1"/>
                <a:gd fmla="val 16200000" name="adj2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7" name="Shape 507"/>
            <p:cNvCxnSpPr/>
            <p:nvPr/>
          </p:nvCxnSpPr>
          <p:spPr>
            <a:xfrm>
              <a:off x="4504353" y="3876700"/>
              <a:ext cx="697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508" name="Shape 508"/>
          <p:cNvSpPr/>
          <p:nvPr/>
        </p:nvSpPr>
        <p:spPr>
          <a:xfrm>
            <a:off x="5368550" y="19351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385025" y="18317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5673350" y="22399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6587750" y="23923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6130550" y="27733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6130550" y="35353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6663950" y="36115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6511550" y="39925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6663950" y="46021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054350" y="42211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5444750" y="46021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444750" y="36877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5368550" y="2773300"/>
            <a:ext cx="174300" cy="1743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8070825" y="21365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8451825" y="25937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8375625" y="32033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8604225" y="38891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147025" y="42701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451825" y="45749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7537425" y="45749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7308825" y="38891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7385025" y="25175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7766025" y="35081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9061425" y="3508125"/>
            <a:ext cx="174300" cy="1743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999163" y="1772800"/>
            <a:ext cx="9489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Recall</a:t>
            </a:r>
            <a:endParaRPr b="1" sz="1800"/>
          </a:p>
        </p:txBody>
      </p:sp>
      <p:sp>
        <p:nvSpPr>
          <p:cNvPr id="533" name="Shape 533"/>
          <p:cNvSpPr txBox="1"/>
          <p:nvPr/>
        </p:nvSpPr>
        <p:spPr>
          <a:xfrm>
            <a:off x="2904175" y="1772800"/>
            <a:ext cx="1346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Precision</a:t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875"/>
            <a:ext cx="8991601" cy="32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Shape 539"/>
          <p:cNvCxnSpPr/>
          <p:nvPr/>
        </p:nvCxnSpPr>
        <p:spPr>
          <a:xfrm flipH="1">
            <a:off x="3380625" y="2100375"/>
            <a:ext cx="473700" cy="3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0" name="Shape 540"/>
          <p:cNvCxnSpPr/>
          <p:nvPr/>
        </p:nvCxnSpPr>
        <p:spPr>
          <a:xfrm>
            <a:off x="736675" y="1087450"/>
            <a:ext cx="236700" cy="49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Models Comparison - Cont’</a:t>
            </a:r>
            <a:endParaRPr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6" name="Shape 546"/>
          <p:cNvGraphicFramePr/>
          <p:nvPr/>
        </p:nvGraphicFramePr>
        <p:xfrm>
          <a:off x="529850" y="167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{ADFDD732-073D-454C-8140-DBCC85B646AF}</a:tableStyleId>
              </a:tblPr>
              <a:tblGrid>
                <a:gridCol w="1139450"/>
                <a:gridCol w="1139450"/>
                <a:gridCol w="1213900"/>
                <a:gridCol w="1065000"/>
                <a:gridCol w="1139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Accuracy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Pressiocion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Recall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u="none" cap="none" strike="noStrike"/>
                        <a:t>CART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80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NaN</a:t>
                      </a:r>
                      <a:endParaRPr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0%</a:t>
                      </a:r>
                      <a:endParaRPr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NaN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u="none" cap="none" strike="noStrike"/>
                        <a:t>RF</a:t>
                      </a:r>
                      <a:endParaRPr b="1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80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49.4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1.9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3.82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7" name="Shape 547"/>
          <p:cNvGraphicFramePr/>
          <p:nvPr/>
        </p:nvGraphicFramePr>
        <p:xfrm>
          <a:off x="2998225" y="352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{ADFDD732-073D-454C-8140-DBCC85B646AF}</a:tableStyleId>
              </a:tblPr>
              <a:tblGrid>
                <a:gridCol w="1139450"/>
                <a:gridCol w="1139450"/>
                <a:gridCol w="1213900"/>
                <a:gridCol w="1065000"/>
                <a:gridCol w="1139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Accuracy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Pressiocion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Recall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CART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80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NaN</a:t>
                      </a:r>
                      <a:endParaRPr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0%</a:t>
                      </a:r>
                      <a:endParaRPr u="none" cap="none" strike="noStrike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NaN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RF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20.52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20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99.95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33.44</a:t>
                      </a:r>
                      <a:r>
                        <a:rPr lang="en-US" u="none" cap="none" strike="noStrike"/>
                        <a:t>%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48" name="Shape 548"/>
          <p:cNvSpPr txBox="1"/>
          <p:nvPr/>
        </p:nvSpPr>
        <p:spPr>
          <a:xfrm>
            <a:off x="6491025" y="1782775"/>
            <a:ext cx="1698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*Threshold = 0.8</a:t>
            </a:r>
            <a:endParaRPr b="1"/>
          </a:p>
        </p:txBody>
      </p:sp>
      <p:sp>
        <p:nvSpPr>
          <p:cNvPr id="549" name="Shape 549"/>
          <p:cNvSpPr txBox="1"/>
          <p:nvPr/>
        </p:nvSpPr>
        <p:spPr>
          <a:xfrm>
            <a:off x="1110150" y="4009625"/>
            <a:ext cx="1698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*Threshold - 0.1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Models Comparison - Cont’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descr="Lush tree, Maunsell, Trees, Leaves PNG Image" id="555" name="Shape 555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6260250" y="408025"/>
            <a:ext cx="3971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/>
          <p:nvPr>
            <p:ph idx="1" type="body"/>
          </p:nvPr>
        </p:nvSpPr>
        <p:spPr>
          <a:xfrm>
            <a:off x="639375" y="1990050"/>
            <a:ext cx="801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3333"/>
                </a:solidFill>
              </a:rPr>
              <a:t>Random Forest is the most </a:t>
            </a:r>
            <a:r>
              <a:rPr b="1" lang="en-US" sz="3000" u="sng">
                <a:solidFill>
                  <a:srgbClr val="333333"/>
                </a:solidFill>
              </a:rPr>
              <a:t>stable</a:t>
            </a:r>
            <a:r>
              <a:rPr lang="en-US" sz="3000">
                <a:solidFill>
                  <a:srgbClr val="333333"/>
                </a:solidFill>
              </a:rPr>
              <a:t> model </a:t>
            </a:r>
            <a:endParaRPr sz="3000">
              <a:solidFill>
                <a:srgbClr val="333333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3333"/>
                </a:solidFill>
              </a:rPr>
              <a:t>for our purpose </a:t>
            </a:r>
            <a:endParaRPr sz="3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Model Assumptions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562" name="Shape 562"/>
          <p:cNvGraphicFramePr/>
          <p:nvPr/>
        </p:nvGraphicFramePr>
        <p:xfrm>
          <a:off x="1723375" y="177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{ADFDD732-073D-454C-8140-DBCC85B646AF}</a:tableStyleId>
              </a:tblPr>
              <a:tblGrid>
                <a:gridCol w="1139450"/>
                <a:gridCol w="1139450"/>
                <a:gridCol w="1213900"/>
                <a:gridCol w="1065000"/>
                <a:gridCol w="1139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Accuracy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Pressiocion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Recall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RF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80%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/>
                        <a:t>49.4</a:t>
                      </a:r>
                      <a:r>
                        <a:rPr b="1" lang="en-US" sz="1800" u="none" cap="none" strike="noStrike"/>
                        <a:t>%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1.9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</a:t>
                      </a:r>
                      <a:r>
                        <a:rPr lang="en-US"/>
                        <a:t>.8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3" name="Shape 563"/>
          <p:cNvGraphicFramePr/>
          <p:nvPr/>
        </p:nvGraphicFramePr>
        <p:xfrm>
          <a:off x="1723375" y="328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{ADFDD732-073D-454C-8140-DBCC85B646AF}</a:tableStyleId>
              </a:tblPr>
              <a:tblGrid>
                <a:gridCol w="1139450"/>
                <a:gridCol w="1139450"/>
                <a:gridCol w="1213900"/>
                <a:gridCol w="1065000"/>
                <a:gridCol w="1139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Accuracy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Pressiocion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Recall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RF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50.8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28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/>
                        <a:t>93.05</a:t>
                      </a:r>
                      <a:r>
                        <a:rPr b="1" lang="en-US" sz="1800" u="none" cap="none" strike="noStrike"/>
                        <a:t>%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43</a:t>
                      </a:r>
                      <a:r>
                        <a:rPr lang="en-US" sz="1400" u="none" cap="none" strike="noStrike"/>
                        <a:t>%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64" name="Shape 564"/>
          <p:cNvSpPr txBox="1"/>
          <p:nvPr/>
        </p:nvSpPr>
        <p:spPr>
          <a:xfrm>
            <a:off x="96675" y="2684375"/>
            <a:ext cx="17718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*Threshold</a:t>
            </a:r>
            <a:r>
              <a:rPr lang="en-US"/>
              <a:t> = 0.8</a:t>
            </a:r>
            <a:endParaRPr/>
          </a:p>
        </p:txBody>
      </p:sp>
      <p:sp>
        <p:nvSpPr>
          <p:cNvPr id="565" name="Shape 565"/>
          <p:cNvSpPr txBox="1"/>
          <p:nvPr/>
        </p:nvSpPr>
        <p:spPr>
          <a:xfrm>
            <a:off x="96675" y="4213875"/>
            <a:ext cx="1621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*Threshold</a:t>
            </a:r>
            <a:r>
              <a:rPr lang="en-US"/>
              <a:t> = </a:t>
            </a:r>
            <a:r>
              <a:rPr lang="en-US"/>
              <a:t>0.3</a:t>
            </a:r>
            <a:endParaRPr/>
          </a:p>
        </p:txBody>
      </p:sp>
      <p:pic>
        <p:nvPicPr>
          <p:cNvPr descr="תוצאת תמונה עבור ‪double booking logo‬‏"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625" y="1681745"/>
            <a:ext cx="1621501" cy="1192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וצאת תמונה עבור ‪google phone app‬‏" id="567" name="Shape 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550" y="3287725"/>
            <a:ext cx="889575" cy="8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ctrTitle"/>
          </p:nvPr>
        </p:nvSpPr>
        <p:spPr>
          <a:xfrm>
            <a:off x="824000" y="1613825"/>
            <a:ext cx="568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lang="en-US">
                <a:highlight>
                  <a:schemeClr val="dk2"/>
                </a:highlight>
              </a:rPr>
              <a:t>Conclusions &amp; </a:t>
            </a:r>
            <a:r>
              <a:rPr b="1" i="0" lang="en-US" sz="36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Maven Pro"/>
                <a:ea typeface="Maven Pro"/>
                <a:cs typeface="Maven Pro"/>
                <a:sym typeface="Maven Pro"/>
              </a:rPr>
              <a:t>Call to Action</a:t>
            </a:r>
            <a:endParaRPr b="1" i="0" sz="3600" u="none" cap="none" strike="noStrike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3" name="Shape 573"/>
          <p:cNvSpPr txBox="1"/>
          <p:nvPr>
            <p:ph idx="1" type="subTitle"/>
          </p:nvPr>
        </p:nvSpPr>
        <p:spPr>
          <a:xfrm>
            <a:off x="824000" y="3596300"/>
            <a:ext cx="42555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Call To Action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1303800" y="1380450"/>
            <a:ext cx="70305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</a:rPr>
              <a:t>Double booking </a:t>
            </a: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b="0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Using the predictive model, schedule more appointments</a:t>
            </a:r>
            <a:endParaRPr b="0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Reminders - </a:t>
            </a:r>
            <a:r>
              <a:rPr lang="en-US" sz="1600">
                <a:solidFill>
                  <a:srgbClr val="333333"/>
                </a:solidFill>
                <a:highlight>
                  <a:schemeClr val="lt1"/>
                </a:highlight>
              </a:rPr>
              <a:t>email, auto-phone, manual-phone and text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Charge for a no-show appointment</a:t>
            </a:r>
            <a:endParaRPr b="1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1"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0"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875" y="3004050"/>
            <a:ext cx="5832325" cy="2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Call To Action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2885425" y="3117325"/>
            <a:ext cx="307815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>
            <p:ph idx="1" type="body"/>
          </p:nvPr>
        </p:nvSpPr>
        <p:spPr>
          <a:xfrm>
            <a:off x="1303800" y="1380450"/>
            <a:ext cx="70305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Cancellation list - </a:t>
            </a:r>
            <a:r>
              <a:rPr b="0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patients who are willing to come in with little advance notice</a:t>
            </a:r>
            <a:endParaRPr b="0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Collecting fees upfront - </a:t>
            </a:r>
            <a:r>
              <a:rPr b="0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gives the patient even more incentive to show-up</a:t>
            </a:r>
            <a:endParaRPr b="0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</a:rPr>
              <a:t>Better interface for scheduling &amp; cancellations </a:t>
            </a:r>
            <a:endParaRPr b="0" i="0" sz="1600" u="none" cap="none" strike="noStrike">
              <a:solidFill>
                <a:srgbClr val="33333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1"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0"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ctrTitle"/>
          </p:nvPr>
        </p:nvSpPr>
        <p:spPr>
          <a:xfrm>
            <a:off x="824000" y="1613825"/>
            <a:ext cx="568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lang="en-US"/>
              <a:t>Next Steps</a:t>
            </a:r>
            <a:endParaRPr b="1" i="0" sz="3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3" name="Shape 593"/>
          <p:cNvSpPr txBox="1"/>
          <p:nvPr>
            <p:ph idx="1" type="subTitle"/>
          </p:nvPr>
        </p:nvSpPr>
        <p:spPr>
          <a:xfrm>
            <a:off x="824000" y="3596300"/>
            <a:ext cx="42555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Business Goals 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264525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Predict no-show probability for a patient 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Find the variables that affect our business question the most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i="0" lang="en-US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Reduce no-show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lang="en-US" sz="1800"/>
              <a:t>Better utilize the medical team</a:t>
            </a:r>
            <a:endParaRPr b="1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lang="en-US" sz="1800"/>
              <a:t>Save </a:t>
            </a:r>
            <a:r>
              <a:rPr b="1" lang="en-US" sz="1800">
                <a:solidFill>
                  <a:schemeClr val="accent1"/>
                </a:solidFill>
              </a:rPr>
              <a:t>MONEY</a:t>
            </a:r>
            <a:r>
              <a:rPr b="1" lang="en-US" sz="1800"/>
              <a:t>!</a:t>
            </a:r>
            <a:endParaRPr b="1" sz="1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Value Of The Model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1303800" y="1380450"/>
            <a:ext cx="70305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</a:rPr>
              <a:t>Be more Efficient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Reallocate Expenditure</a:t>
            </a:r>
            <a:endParaRPr b="1"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333333"/>
                </a:solidFill>
                <a:highlight>
                  <a:schemeClr val="lt1"/>
                </a:highlight>
              </a:rPr>
              <a:t>Provide Better Service</a:t>
            </a:r>
            <a:endParaRPr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333333"/>
                </a:solidFill>
                <a:highlight>
                  <a:schemeClr val="lt1"/>
                </a:highlight>
              </a:rPr>
              <a:t>Better Equipment</a:t>
            </a:r>
            <a:endParaRPr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333333"/>
                </a:solidFill>
                <a:highlight>
                  <a:schemeClr val="lt1"/>
                </a:highlight>
              </a:rPr>
              <a:t>Doctor Availability</a:t>
            </a:r>
            <a:endParaRPr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0" i="0" sz="1350" u="none" cap="none" strike="noStrike">
              <a:solidFill>
                <a:srgbClr val="2C28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i="0" sz="1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200" y="799038"/>
            <a:ext cx="2950274" cy="35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Next Steps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1303800" y="1380450"/>
            <a:ext cx="70305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</a:rPr>
              <a:t>Additional data that can help: 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</a:rPr>
              <a:t>Type of clinic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</a:rPr>
              <a:t>Time of appointment 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</a:rPr>
              <a:t>Distance (between clinic to patient’s house)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</a:rPr>
              <a:t>Type of reminders 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1" i="0" sz="1600" u="none" cap="none" strike="noStrike">
              <a:solidFill>
                <a:srgbClr val="2C283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i="0" sz="1600" u="none" cap="none" strike="noStrike">
              <a:solidFill>
                <a:srgbClr val="2C283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-US" sz="1600" u="none" cap="none" strike="noStrike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b="1" i="0" sz="1600" u="none" cap="none" strike="noStrike">
              <a:solidFill>
                <a:schemeClr val="dk2"/>
              </a:solidFill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4044675" y="4129525"/>
            <a:ext cx="7343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Impact"/>
                <a:ea typeface="Impact"/>
                <a:cs typeface="Impact"/>
                <a:sym typeface="Impact"/>
              </a:rPr>
              <a:t>DATA</a:t>
            </a:r>
            <a:r>
              <a:rPr lang="en-US" sz="6000">
                <a:latin typeface="Impact"/>
                <a:ea typeface="Impact"/>
                <a:cs typeface="Impact"/>
                <a:sym typeface="Impact"/>
              </a:rPr>
              <a:t> DATA </a:t>
            </a:r>
            <a:r>
              <a:rPr lang="en-US" sz="7200">
                <a:latin typeface="Impact"/>
                <a:ea typeface="Impact"/>
                <a:cs typeface="Impact"/>
                <a:sym typeface="Impact"/>
              </a:rPr>
              <a:t>DATA</a:t>
            </a:r>
            <a:endParaRPr sz="7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ctrTitle"/>
          </p:nvPr>
        </p:nvSpPr>
        <p:spPr>
          <a:xfrm>
            <a:off x="824000" y="1613825"/>
            <a:ext cx="568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b="1" i="0" sz="3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3" name="Shape 613"/>
          <p:cNvSpPr txBox="1"/>
          <p:nvPr>
            <p:ph idx="1" type="subTitle"/>
          </p:nvPr>
        </p:nvSpPr>
        <p:spPr>
          <a:xfrm>
            <a:off x="824000" y="3596300"/>
            <a:ext cx="42555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Measurable</a:t>
            </a:r>
            <a:r>
              <a:rPr lang="en-US">
                <a:solidFill>
                  <a:schemeClr val="accent3"/>
                </a:solidFill>
              </a:rPr>
              <a:t> Target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264525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Once we are able to predict no show, 2 methods can be applied: </a:t>
            </a:r>
            <a:endParaRPr b="1"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-US" sz="1800"/>
              <a:t>Reduce amount of no shows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-US" sz="1800"/>
              <a:t>Double booking (as a derivative)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Data Description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300" y="2881400"/>
            <a:ext cx="4415626" cy="23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idx="1" type="body"/>
          </p:nvPr>
        </p:nvSpPr>
        <p:spPr>
          <a:xfrm>
            <a:off x="1303800" y="1389725"/>
            <a:ext cx="70305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/>
              <a:t>Data source:</a:t>
            </a:r>
            <a:r>
              <a:rPr lang="en-US" sz="1600"/>
              <a:t> </a:t>
            </a:r>
            <a:r>
              <a:rPr lang="en-US" sz="1600" u="sng">
                <a:solidFill>
                  <a:schemeClr val="accent5"/>
                </a:solidFill>
                <a:hlinkClick r:id="rId4"/>
              </a:rPr>
              <a:t>https://www.kaggle.com/joniarroba/noshowappointments/data</a:t>
            </a:r>
            <a:endParaRPr b="1" sz="1600">
              <a:solidFill>
                <a:srgbClr val="33333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110,000</a:t>
            </a:r>
            <a:r>
              <a:rPr b="0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examples of patient attendance for scheduled appointments in </a:t>
            </a:r>
            <a:r>
              <a:rPr lang="en-US" sz="1600">
                <a:solidFill>
                  <a:srgbClr val="333333"/>
                </a:solidFill>
              </a:rPr>
              <a:t>Vitória, Espírito Santo, </a:t>
            </a:r>
            <a:r>
              <a:rPr b="0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Brazil</a:t>
            </a:r>
            <a:endParaRPr b="1"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Poverty levels and regions for each Neighbourhood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Geo-Data</a:t>
            </a:r>
            <a:endParaRPr sz="16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>
                <a:solidFill>
                  <a:schemeClr val="accent3"/>
                </a:solidFill>
              </a:rPr>
              <a:t>The Problem</a:t>
            </a:r>
            <a:endParaRPr>
              <a:solidFill>
                <a:schemeClr val="accent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2955400" y="3790550"/>
            <a:ext cx="36141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Show				No Show</a:t>
            </a:r>
            <a:endParaRPr b="1"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2599500" y="2432375"/>
            <a:ext cx="39450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Classification</a:t>
            </a:r>
            <a:endParaRPr b="1" sz="4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26" name="Shape 326"/>
          <p:cNvCxnSpPr>
            <a:stCxn id="325" idx="2"/>
          </p:cNvCxnSpPr>
          <p:nvPr/>
        </p:nvCxnSpPr>
        <p:spPr>
          <a:xfrm flipH="1">
            <a:off x="3522000" y="3158975"/>
            <a:ext cx="1050000" cy="6960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7" name="Shape 327"/>
          <p:cNvCxnSpPr>
            <a:stCxn id="325" idx="2"/>
          </p:cNvCxnSpPr>
          <p:nvPr/>
        </p:nvCxnSpPr>
        <p:spPr>
          <a:xfrm>
            <a:off x="4572000" y="3158975"/>
            <a:ext cx="968700" cy="6852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8" name="Shape 328"/>
          <p:cNvSpPr txBox="1"/>
          <p:nvPr>
            <p:ph idx="1" type="body"/>
          </p:nvPr>
        </p:nvSpPr>
        <p:spPr>
          <a:xfrm>
            <a:off x="1456200" y="2120975"/>
            <a:ext cx="31740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Supervised learning </a:t>
            </a:r>
            <a:endParaRPr b="1" sz="1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-US" sz="2800" u="none" cap="none" strike="noStrike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Data Description </a:t>
            </a:r>
            <a:endParaRPr b="1" i="0" sz="28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303800" y="1313525"/>
            <a:ext cx="70305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Approximately</a:t>
            </a:r>
            <a:r>
              <a:rPr b="1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20%</a:t>
            </a:r>
            <a:r>
              <a:rPr b="0" i="0" lang="en-US" sz="1600" u="none" cap="none" strike="noStrike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</a:rPr>
              <a:t> of all appointments in the set were no-shows.</a:t>
            </a:r>
            <a:endParaRPr b="0" i="0" sz="1600" u="none" cap="none" strike="noStrike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</a:rPr>
              <a:t>  </a:t>
            </a:r>
            <a:endParaRPr b="0" i="0" sz="1600" u="none" cap="none" strike="noStrike">
              <a:solidFill>
                <a:srgbClr val="33333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426" y="2298850"/>
            <a:ext cx="68223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ctrTitle"/>
          </p:nvPr>
        </p:nvSpPr>
        <p:spPr>
          <a:xfrm>
            <a:off x="287100" y="3106375"/>
            <a:ext cx="568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"/>
              <a:buNone/>
            </a:pPr>
            <a:r>
              <a:rPr lang="en-US">
                <a:highlight>
                  <a:schemeClr val="dk2"/>
                </a:highlight>
              </a:rPr>
              <a:t>Statistical Findings</a:t>
            </a:r>
            <a:endParaRPr b="1" i="0" sz="3600" u="none" cap="none" strike="noStrike">
              <a:solidFill>
                <a:schemeClr val="lt1"/>
              </a:solidFill>
              <a:highlight>
                <a:schemeClr val="dk2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